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59" r:id="rId5"/>
    <p:sldId id="262" r:id="rId6"/>
    <p:sldId id="26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062A-78AB-408B-B36E-3F51444E756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90881-4C32-421C-A43A-9FDD602AC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201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062A-78AB-408B-B36E-3F51444E756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90881-4C32-421C-A43A-9FDD602AC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238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062A-78AB-408B-B36E-3F51444E756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90881-4C32-421C-A43A-9FDD602AC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355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062A-78AB-408B-B36E-3F51444E756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90881-4C32-421C-A43A-9FDD602AC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990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062A-78AB-408B-B36E-3F51444E756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90881-4C32-421C-A43A-9FDD602AC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852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062A-78AB-408B-B36E-3F51444E756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90881-4C32-421C-A43A-9FDD602AC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439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062A-78AB-408B-B36E-3F51444E756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90881-4C32-421C-A43A-9FDD602AC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95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062A-78AB-408B-B36E-3F51444E756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90881-4C32-421C-A43A-9FDD602AC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872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062A-78AB-408B-B36E-3F51444E756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90881-4C32-421C-A43A-9FDD602AC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302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062A-78AB-408B-B36E-3F51444E756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90881-4C32-421C-A43A-9FDD602AC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83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062A-78AB-408B-B36E-3F51444E756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90881-4C32-421C-A43A-9FDD602AC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913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0062A-78AB-408B-B36E-3F51444E756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90881-4C32-421C-A43A-9FDD602AC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432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auka-i-shkola.ru/" TargetMode="External"/><Relationship Id="rId2" Type="http://schemas.openxmlformats.org/officeDocument/2006/relationships/hyperlink" Target="https://mpgu.su/ob-mpgu/izdaniya-mpgu/pedagogika-psihologiya-obrazovaniya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-koncept.ru/o-jurnale.html" TargetMode="External"/><Relationship Id="rId4" Type="http://schemas.openxmlformats.org/officeDocument/2006/relationships/hyperlink" Target="http://prepodavatel-xxi.ru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3754" y="152400"/>
            <a:ext cx="11394831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Конкурс учебно-методических материалов «Моя методическая находка»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  Муниципальное бюджетное общеобразовательное учреждение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«Средняя общеобразовательная школа с. Павло-Федоровка  Кировского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округа Приморского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края»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Педагогические издания, дающие педагогу возможность 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публиковать свои собственные методические разработки.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r"/>
            <a:r>
              <a:rPr lang="ru-RU" dirty="0">
                <a:latin typeface="Times New Roman" pitchFamily="18" charset="0"/>
                <a:cs typeface="Times New Roman" pitchFamily="18" charset="0"/>
              </a:rPr>
              <a:t>   Составила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Белькова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Т. В., </a:t>
            </a:r>
          </a:p>
          <a:p>
            <a:pPr algn="r"/>
            <a:r>
              <a:rPr lang="ru-RU" dirty="0">
                <a:latin typeface="Times New Roman" pitchFamily="18" charset="0"/>
                <a:cs typeface="Times New Roman" pitchFamily="18" charset="0"/>
              </a:rPr>
              <a:t>учитель английского языка</a:t>
            </a:r>
          </a:p>
          <a:p>
            <a:pPr algn="r"/>
            <a:r>
              <a:rPr lang="ru-RU" dirty="0">
                <a:latin typeface="Times New Roman" pitchFamily="18" charset="0"/>
                <a:cs typeface="Times New Roman" pitchFamily="18" charset="0"/>
              </a:rPr>
              <a:t>высшей квалификационной категории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 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с.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Павло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-Федоровка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2026 г.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6979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/>
              <a:t>Рекомендации по выбору журнала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i="0" dirty="0">
                <a:solidFill>
                  <a:srgbClr val="0A0A0A"/>
                </a:solidFill>
                <a:effectLst/>
                <a:latin typeface="Times New Roman" pitchFamily="18" charset="0"/>
                <a:cs typeface="Times New Roman" pitchFamily="18" charset="0"/>
              </a:rPr>
              <a:t>Для аттестации:</a:t>
            </a:r>
            <a:r>
              <a:rPr lang="ru-RU" b="0" i="0" dirty="0">
                <a:solidFill>
                  <a:srgbClr val="0A0A0A"/>
                </a:solidFill>
                <a:effectLst/>
                <a:latin typeface="Times New Roman" pitchFamily="18" charset="0"/>
                <a:cs typeface="Times New Roman" pitchFamily="18" charset="0"/>
              </a:rPr>
              <a:t> Убедитесь, что выбранное издание (особенно онлайн-платформа) предоставляет официальное свидетельство о публикации с указанием данных об издании (например, ISSN или регистрация СМИ), которое будет принято аттестационной комиссией.</a:t>
            </a:r>
          </a:p>
          <a:p>
            <a:r>
              <a:rPr lang="ru-RU" b="1" i="0" dirty="0">
                <a:solidFill>
                  <a:srgbClr val="0A0A0A"/>
                </a:solidFill>
                <a:effectLst/>
                <a:latin typeface="Times New Roman" pitchFamily="18" charset="0"/>
                <a:cs typeface="Times New Roman" pitchFamily="18" charset="0"/>
              </a:rPr>
              <a:t>Для научного сообщества:</a:t>
            </a:r>
            <a:r>
              <a:rPr lang="ru-RU" b="0" i="0" dirty="0">
                <a:solidFill>
                  <a:srgbClr val="0A0A0A"/>
                </a:solidFill>
                <a:effectLst/>
                <a:latin typeface="Times New Roman" pitchFamily="18" charset="0"/>
                <a:cs typeface="Times New Roman" pitchFamily="18" charset="0"/>
              </a:rPr>
              <a:t> Выбирайте рецензируемые научные журналы (в том числе из списка ВАК) для публикации результатов исследований и серьезных методических разработок.</a:t>
            </a:r>
          </a:p>
          <a:p>
            <a:r>
              <a:rPr lang="ru-RU" b="1" i="0" dirty="0">
                <a:solidFill>
                  <a:srgbClr val="0A0A0A"/>
                </a:solidFill>
                <a:effectLst/>
                <a:latin typeface="Times New Roman" pitchFamily="18" charset="0"/>
                <a:cs typeface="Times New Roman" pitchFamily="18" charset="0"/>
              </a:rPr>
              <a:t>Уникальность:</a:t>
            </a:r>
            <a:r>
              <a:rPr lang="ru-RU" b="0" i="0" dirty="0">
                <a:solidFill>
                  <a:srgbClr val="0A0A0A"/>
                </a:solidFill>
                <a:effectLst/>
                <a:latin typeface="Times New Roman" pitchFamily="18" charset="0"/>
                <a:cs typeface="Times New Roman" pitchFamily="18" charset="0"/>
              </a:rPr>
              <a:t> Большинство изданий требуют уникальности материала, поэтому перед подачей рекомендуется проверить текст на плагиат.</a:t>
            </a:r>
          </a:p>
          <a:p>
            <a:r>
              <a:rPr lang="ru-RU" b="1" i="0" dirty="0">
                <a:solidFill>
                  <a:srgbClr val="0A0A0A"/>
                </a:solidFill>
                <a:effectLst/>
                <a:latin typeface="Times New Roman" pitchFamily="18" charset="0"/>
                <a:cs typeface="Times New Roman" pitchFamily="18" charset="0"/>
              </a:rPr>
              <a:t>Условия:</a:t>
            </a:r>
            <a:r>
              <a:rPr lang="ru-RU" b="0" i="0" dirty="0">
                <a:solidFill>
                  <a:srgbClr val="0A0A0A"/>
                </a:solidFill>
                <a:effectLst/>
                <a:latin typeface="Times New Roman" pitchFamily="18" charset="0"/>
                <a:cs typeface="Times New Roman" pitchFamily="18" charset="0"/>
              </a:rPr>
              <a:t> Внимательно изучайте условия публикации – многие онлайн-платформы предлагают бесплатное размещение, но взимают плату за оформление свидетельства/сертификата.</a:t>
            </a:r>
          </a:p>
          <a:p>
            <a:r>
              <a:rPr lang="ru-RU" b="1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Доступность</a:t>
            </a:r>
            <a:r>
              <a:rPr lang="en-US" b="1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Открытый доступ к публикациям увеличивает количество прочтений и цитирований.</a:t>
            </a:r>
            <a:endParaRPr lang="ru-RU" b="0" i="0" dirty="0">
              <a:solidFill>
                <a:srgbClr val="0A0A0A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688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1" y="11327"/>
            <a:ext cx="10515600" cy="1012914"/>
          </a:xfrm>
        </p:spPr>
        <p:txBody>
          <a:bodyPr/>
          <a:lstStyle/>
          <a:p>
            <a:pPr algn="ctr"/>
            <a:r>
              <a:rPr lang="en-US" dirty="0"/>
              <a:t> </a:t>
            </a:r>
            <a:r>
              <a:rPr lang="ru-RU" sz="2800" b="1" dirty="0"/>
              <a:t>Популярные онлайн-платформы и сетевые издания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160790"/>
              </p:ext>
            </p:extLst>
          </p:nvPr>
        </p:nvGraphicFramePr>
        <p:xfrm>
          <a:off x="231820" y="1024241"/>
          <a:ext cx="11694018" cy="5833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8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980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980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6146">
                <a:tc>
                  <a:txBody>
                    <a:bodyPr/>
                    <a:lstStyle/>
                    <a:p>
                      <a:r>
                        <a:rPr lang="ru-RU" sz="1600" dirty="0"/>
                        <a:t>Название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Описание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Ссылка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684">
                <a:tc>
                  <a:txBody>
                    <a:bodyPr/>
                    <a:lstStyle/>
                    <a:p>
                      <a:r>
                        <a:rPr lang="ru-RU" sz="1400" b="1" i="0" dirty="0">
                          <a:solidFill>
                            <a:srgbClr val="0A0A0A"/>
                          </a:solidFill>
                          <a:effectLst/>
                          <a:latin typeface="Google Sans"/>
                        </a:rPr>
                        <a:t>Педагогический мир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solidFill>
                            <a:srgbClr val="0A0A0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Онлайн-платформа, позволяющая учителям и воспитателям размещать статьи и методические разработки.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i="0" dirty="0">
                          <a:solidFill>
                            <a:srgbClr val="0A0A0A"/>
                          </a:solidFill>
                          <a:effectLst/>
                          <a:latin typeface="Google Sans"/>
                        </a:rPr>
                        <a:t>pedmir.ru</a:t>
                      </a:r>
                      <a:r>
                        <a:rPr lang="ru-RU" sz="1400" b="1" i="0" dirty="0">
                          <a:solidFill>
                            <a:srgbClr val="0A0A0A"/>
                          </a:solidFill>
                          <a:effectLst/>
                          <a:latin typeface="Google Sans"/>
                        </a:rPr>
                        <a:t> 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0049">
                <a:tc>
                  <a:txBody>
                    <a:bodyPr/>
                    <a:lstStyle/>
                    <a:p>
                      <a:r>
                        <a:rPr lang="ru-RU" sz="1400" b="1" i="0" dirty="0">
                          <a:solidFill>
                            <a:srgbClr val="0A0A0A"/>
                          </a:solidFill>
                          <a:effectLst/>
                          <a:latin typeface="Google Sans"/>
                        </a:rPr>
                        <a:t>Учительский журнал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solidFill>
                            <a:srgbClr val="0A0A0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Всероссийский журнал, принимающий к публикации авторские материалы от различных педагогических работников, часто на бесплатной основе.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i="0" dirty="0">
                          <a:solidFill>
                            <a:srgbClr val="0A0A0A"/>
                          </a:solidFill>
                          <a:effectLst/>
                          <a:latin typeface="Google Sans"/>
                        </a:rPr>
                        <a:t>teacherjournal.ru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0049">
                <a:tc>
                  <a:txBody>
                    <a:bodyPr/>
                    <a:lstStyle/>
                    <a:p>
                      <a:r>
                        <a:rPr lang="ru-RU" sz="1400" b="1" i="0" dirty="0">
                          <a:solidFill>
                            <a:srgbClr val="0A0A0A"/>
                          </a:solidFill>
                          <a:effectLst/>
                          <a:latin typeface="Google Sans"/>
                        </a:rPr>
                        <a:t>Педагогический альманах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solidFill>
                            <a:srgbClr val="0A0A0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Платформа для публикации материалов педагогов. Публикуемые</a:t>
                      </a:r>
                      <a:r>
                        <a:rPr lang="ru-RU" sz="1600" b="0" i="0" baseline="0" dirty="0">
                          <a:solidFill>
                            <a:srgbClr val="0A0A0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материалы находятся в закрытом доступе. Для открытия нужно оплачивать.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i="0" dirty="0">
                          <a:solidFill>
                            <a:srgbClr val="0A0A0A"/>
                          </a:solidFill>
                          <a:effectLst/>
                          <a:latin typeface="Google Sans"/>
                        </a:rPr>
                        <a:t>pedalmanac.ru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6830">
                <a:tc>
                  <a:txBody>
                    <a:bodyPr/>
                    <a:lstStyle/>
                    <a:p>
                      <a:r>
                        <a:rPr lang="ru-RU" sz="1600" b="1" i="0" dirty="0" err="1">
                          <a:solidFill>
                            <a:srgbClr val="0A0A0A"/>
                          </a:solidFill>
                          <a:effectLst/>
                          <a:latin typeface="Google Sans"/>
                        </a:rPr>
                        <a:t>Мультиурок</a:t>
                      </a:r>
                      <a:r>
                        <a:rPr lang="ru-RU" sz="1600" b="1" i="0" dirty="0">
                          <a:solidFill>
                            <a:srgbClr val="0A0A0A"/>
                          </a:solidFill>
                          <a:effectLst/>
                          <a:latin typeface="Google Sans"/>
                        </a:rPr>
                        <a:t> и </a:t>
                      </a:r>
                      <a:r>
                        <a:rPr lang="ru-RU" sz="1600" b="1" i="0" dirty="0" err="1">
                          <a:solidFill>
                            <a:srgbClr val="0A0A0A"/>
                          </a:solidFill>
                          <a:effectLst/>
                          <a:latin typeface="Google Sans"/>
                        </a:rPr>
                        <a:t>Знанио</a:t>
                      </a:r>
                      <a:r>
                        <a:rPr lang="ru-RU" sz="1600" b="1" i="0" dirty="0">
                          <a:solidFill>
                            <a:srgbClr val="0A0A0A"/>
                          </a:solidFill>
                          <a:effectLst/>
                          <a:latin typeface="Google Sans"/>
                        </a:rPr>
                        <a:t> 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Образовательные площадки</a:t>
                      </a:r>
                      <a:r>
                        <a:rPr lang="ru-RU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, на которых учителя могут создать свой собственный сайт, публиковать материалы, обмениваться опытом.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i="0" dirty="0">
                          <a:solidFill>
                            <a:srgbClr val="0A0A0A"/>
                          </a:solidFill>
                          <a:effectLst/>
                          <a:latin typeface="Google Sans"/>
                        </a:rPr>
                        <a:t>multiurok.ru</a:t>
                      </a:r>
                      <a:endParaRPr lang="ru-RU" sz="1600" b="1" i="0" dirty="0">
                        <a:solidFill>
                          <a:srgbClr val="0A0A0A"/>
                        </a:solidFill>
                        <a:effectLst/>
                        <a:latin typeface="Google Sans"/>
                      </a:endParaRPr>
                    </a:p>
                    <a:p>
                      <a:r>
                        <a:rPr lang="en-US" sz="1600" b="1" i="0" dirty="0">
                          <a:solidFill>
                            <a:srgbClr val="0A0A0A"/>
                          </a:solidFill>
                          <a:effectLst/>
                          <a:latin typeface="Google Sans"/>
                        </a:rPr>
                        <a:t>znanio.ru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126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739504" y="-97063"/>
            <a:ext cx="6803144" cy="13999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268203" rIns="0" bIns="14283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Печатные и научно-методические журналы</a:t>
            </a:r>
            <a:endParaRPr kumimoji="0" lang="ru-RU" altLang="ru-RU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187184"/>
              </p:ext>
            </p:extLst>
          </p:nvPr>
        </p:nvGraphicFramePr>
        <p:xfrm>
          <a:off x="90151" y="740906"/>
          <a:ext cx="12101850" cy="65635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3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3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3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6387">
                <a:tc>
                  <a:txBody>
                    <a:bodyPr/>
                    <a:lstStyle/>
                    <a:p>
                      <a:r>
                        <a:rPr lang="ru-RU" sz="1600" dirty="0"/>
                        <a:t>Название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Описание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Ссылка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2117">
                <a:tc>
                  <a:txBody>
                    <a:bodyPr/>
                    <a:lstStyle/>
                    <a:p>
                      <a:r>
                        <a:rPr lang="ru-RU" sz="1400" b="1" i="0" dirty="0">
                          <a:solidFill>
                            <a:srgbClr val="0A0A0A"/>
                          </a:solidFill>
                          <a:effectLst/>
                          <a:latin typeface="Google Sans"/>
                        </a:rPr>
                        <a:t>"Методист"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dirty="0">
                          <a:solidFill>
                            <a:srgbClr val="0A0A0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Издательский дом, выпускающий журналы для работников образования, где можно опубликовать статью. </a:t>
                      </a:r>
                      <a:r>
                        <a:rPr lang="ru-RU" sz="1400" b="1" i="0" dirty="0">
                          <a:solidFill>
                            <a:srgbClr val="0A0A0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Есть возможность опубликовать статью</a:t>
                      </a:r>
                      <a:r>
                        <a:rPr lang="ru-RU" sz="1400" b="1" i="0" baseline="0" dirty="0">
                          <a:solidFill>
                            <a:srgbClr val="0A0A0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бесплатно.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i="0" dirty="0">
                          <a:solidFill>
                            <a:srgbClr val="0A0A0A"/>
                          </a:solidFill>
                          <a:effectLst/>
                          <a:latin typeface="Google Sans"/>
                        </a:rPr>
                        <a:t>metobraz.ru 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7519">
                <a:tc>
                  <a:txBody>
                    <a:bodyPr/>
                    <a:lstStyle/>
                    <a:p>
                      <a:r>
                        <a:rPr lang="ru-RU" sz="1600" b="1" dirty="0"/>
                        <a:t>«Педагогика и психология образования»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dirty="0">
                          <a:solidFill>
                            <a:srgbClr val="0A0A0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Всероссийский междисциплинарный журнал.</a:t>
                      </a:r>
                      <a:r>
                        <a:rPr lang="ru-RU" sz="1400" b="0" i="0" baseline="0" dirty="0">
                          <a:solidFill>
                            <a:srgbClr val="0A0A0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Входит в Перечень ведущих рецензируемых научных журналов, включенных Высшей аттестационной комиссией Министерства образования и науки Российской Федерации. </a:t>
                      </a:r>
                      <a:r>
                        <a:rPr lang="ru-RU" sz="1400" b="1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Входит</a:t>
                      </a:r>
                      <a:r>
                        <a:rPr lang="ru-RU" sz="1400" b="1" i="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 ВАК. Платно.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hlinkClick r:id="rId2"/>
                        </a:rPr>
                        <a:t>https://mpgu.su/ob-mpgu/izdaniya-mpgu/pedagogika-psihologiya-obrazovaniya/</a:t>
                      </a:r>
                      <a:r>
                        <a:rPr lang="en-US" sz="1400" b="1" dirty="0"/>
                        <a:t> 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7519">
                <a:tc>
                  <a:txBody>
                    <a:bodyPr/>
                    <a:lstStyle/>
                    <a:p>
                      <a:r>
                        <a:rPr lang="ru-RU" sz="1600" b="1" dirty="0"/>
                        <a:t>«Наука и школа»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dirty="0">
                          <a:solidFill>
                            <a:srgbClr val="0A0A0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Всероссийский междисциплинарный журнал, научно-педагогическое издание, входит в перечень ведущих рецензируемых научных журналов.  включен в систему Российского индекса научного цитирования (РИНЦ). </a:t>
                      </a:r>
                      <a:r>
                        <a:rPr lang="ru-RU" sz="1400" b="1" i="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Входит</a:t>
                      </a:r>
                      <a:r>
                        <a:rPr lang="ru-RU" sz="1400" b="1" i="0" baseline="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 ВАК. Платно.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hlinkClick r:id="rId3"/>
                        </a:rPr>
                        <a:t>http://nauka-i-shkola.ru/</a:t>
                      </a:r>
                      <a:r>
                        <a:rPr lang="ru-RU" sz="1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2920">
                <a:tc>
                  <a:txBody>
                    <a:bodyPr/>
                    <a:lstStyle/>
                    <a:p>
                      <a:r>
                        <a:rPr lang="ru-RU" sz="1400" b="1" i="0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«Преподаватель </a:t>
                      </a:r>
                      <a:r>
                        <a:rPr lang="en-US" sz="1400" b="1" i="0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XXI </a:t>
                      </a:r>
                      <a:r>
                        <a:rPr lang="ru-RU" sz="1400" b="1" i="0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век»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общероссийский журнал о мире образования, входящий в перечень ведущих рецензируемых научных журналов.</a:t>
                      </a:r>
                      <a:r>
                        <a:rPr lang="ru-RU" sz="1400" b="0" i="0" baseline="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Журнал входит в перечень ВАК</a:t>
                      </a:r>
                      <a:r>
                        <a:rPr lang="ru-RU" sz="1400" b="1" i="0" dirty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следующим научным специальностям</a:t>
                      </a:r>
                      <a:r>
                        <a:rPr lang="ru-RU" sz="1400" b="0" i="0" baseline="0" dirty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исторические, педагогические, филологические, когнитивные науки. </a:t>
                      </a:r>
                      <a:r>
                        <a:rPr lang="ru-RU" sz="1400" b="1" i="0" baseline="0" dirty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Платно</a:t>
                      </a:r>
                      <a:r>
                        <a:rPr lang="ru-RU" sz="1400" b="0" i="0" baseline="0" dirty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i="0" dirty="0">
                          <a:solidFill>
                            <a:srgbClr val="0A0A0A"/>
                          </a:solidFill>
                          <a:effectLst/>
                          <a:latin typeface="Google Sans"/>
                          <a:hlinkClick r:id="rId4"/>
                        </a:rPr>
                        <a:t>http://prepodavatel-xxi.ru/</a:t>
                      </a:r>
                      <a:r>
                        <a:rPr lang="ru-RU" sz="1400" b="1" i="0" dirty="0">
                          <a:solidFill>
                            <a:srgbClr val="0A0A0A"/>
                          </a:solidFill>
                          <a:effectLst/>
                          <a:latin typeface="Google Sans"/>
                        </a:rPr>
                        <a:t> </a:t>
                      </a:r>
                      <a:endParaRPr lang="en-US" sz="1400" b="1" i="0" dirty="0">
                        <a:solidFill>
                          <a:srgbClr val="0A0A0A"/>
                        </a:solidFill>
                        <a:effectLst/>
                        <a:latin typeface="Google 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97297">
                <a:tc>
                  <a:txBody>
                    <a:bodyPr/>
                    <a:lstStyle/>
                    <a:p>
                      <a:r>
                        <a:rPr lang="ru-RU" sz="1600" b="1" i="0" dirty="0">
                          <a:solidFill>
                            <a:srgbClr val="0A0A0A"/>
                          </a:solidFill>
                          <a:effectLst/>
                          <a:latin typeface="Google Sans"/>
                        </a:rPr>
                        <a:t>«Концепт»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Научно-методический журнал. </a:t>
                      </a: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Входит в перечень ВАК. Платно.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hlinkClick r:id="rId5"/>
                        </a:rPr>
                        <a:t>https://e-koncept.ru/o-jurnale.html</a:t>
                      </a:r>
                      <a:r>
                        <a:rPr lang="ru-RU" sz="16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1259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Выступление на конференциях, форумах с дальнейшей публикацией доклада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9319" y="1825625"/>
            <a:ext cx="1037336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04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397" y="167425"/>
            <a:ext cx="11127347" cy="6542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1455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483</Words>
  <Application>Microsoft Office PowerPoint</Application>
  <PresentationFormat>Широкоэкранный</PresentationFormat>
  <Paragraphs>69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Georgia</vt:lpstr>
      <vt:lpstr>Google Sans</vt:lpstr>
      <vt:lpstr>Times New Roman</vt:lpstr>
      <vt:lpstr>Тема Office</vt:lpstr>
      <vt:lpstr>Презентация PowerPoint</vt:lpstr>
      <vt:lpstr>Рекомендации по выбору журнала</vt:lpstr>
      <vt:lpstr> Популярные онлайн-платформы и сетевые издания</vt:lpstr>
      <vt:lpstr>Печатные и научно-методические журналы  </vt:lpstr>
      <vt:lpstr>Выступление на конференциях, форумах с дальнейшей публикацией доклада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Педагогические издания дающие педагогу возможность публиковать свои собственные методические разработки</dc:title>
  <dc:creator>Дарья</dc:creator>
  <cp:lastModifiedBy>ADMIN</cp:lastModifiedBy>
  <cp:revision>22</cp:revision>
  <dcterms:created xsi:type="dcterms:W3CDTF">2025-11-10T08:44:18Z</dcterms:created>
  <dcterms:modified xsi:type="dcterms:W3CDTF">2026-03-23T08:07:26Z</dcterms:modified>
</cp:coreProperties>
</file>