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>
        <p:scale>
          <a:sx n="83" d="100"/>
          <a:sy n="83" d="100"/>
        </p:scale>
        <p:origin x="-15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 descr="C:\Users\minnibaeva.lr\Desktop\yrov1262_ejw_1280_jpg_crop1540273698_ejw_1280_jpg_crop1560525730_ejw_1280_jpg_crop1583132781_ejw_12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836712"/>
            <a:ext cx="4369296" cy="5564088"/>
          </a:xfrm>
        </p:spPr>
        <p:txBody>
          <a:bodyPr/>
          <a:lstStyle/>
          <a:p>
            <a:r>
              <a:rPr lang="ru-RU" b="1" i="1" dirty="0" smtClean="0"/>
              <a:t>Бесплатно горячий завтрак </a:t>
            </a:r>
          </a:p>
          <a:p>
            <a:pPr marL="114300" indent="0">
              <a:buNone/>
            </a:pPr>
            <a:r>
              <a:rPr lang="ru-RU" dirty="0" smtClean="0"/>
              <a:t>горячее блюдо и горячий напиток для  учащихся 1-4 классов (все), 5-11 классов (из многодетных, малоимущих семей, дети-инвалиды, опекаемые, ОВЗ, дети из семей СОП)</a:t>
            </a:r>
          </a:p>
          <a:p>
            <a:pPr marL="114300" indent="0">
              <a:buNone/>
            </a:pPr>
            <a:r>
              <a:rPr lang="ru-RU" dirty="0"/>
              <a:t>для учащихся 1- 4 классов </a:t>
            </a:r>
            <a:r>
              <a:rPr lang="ru-RU" dirty="0" smtClean="0"/>
              <a:t> дополнительно молоко </a:t>
            </a:r>
            <a:r>
              <a:rPr lang="ru-RU" dirty="0"/>
              <a:t>или молочнокислые </a:t>
            </a:r>
            <a:r>
              <a:rPr lang="ru-RU" dirty="0" smtClean="0"/>
              <a:t>продукты</a:t>
            </a:r>
          </a:p>
          <a:p>
            <a:pPr marL="114300" indent="0">
              <a:buNone/>
            </a:pPr>
            <a:r>
              <a:rPr lang="ru-RU" dirty="0" smtClean="0"/>
              <a:t>Меню сбалансированно по белкам, жирам, углеводам, размещено на сайте школы, в школьной столовой.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92D05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гигиены 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в состояние у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блюд (чистый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халат или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фартук, головной убор, рабочая обувь)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анкетирования)‚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8" y="26858"/>
            <a:ext cx="7128792" cy="1008112"/>
          </a:xfrm>
        </p:spPr>
        <p:txBody>
          <a:bodyPr/>
          <a:lstStyle/>
          <a:p>
            <a:pPr algn="ctr"/>
            <a:r>
              <a:rPr lang="ru-RU" sz="2400" dirty="0">
                <a:latin typeface="a_Helver Bashkir" panose="020B0504020202020204" pitchFamily="34" charset="0"/>
              </a:rPr>
              <a:t>Продукты, которые НЕ допускаются при</a:t>
            </a:r>
            <a:br>
              <a:rPr lang="ru-RU" sz="2400" dirty="0">
                <a:latin typeface="a_Helver Bashkir" panose="020B0504020202020204" pitchFamily="34" charset="0"/>
              </a:rPr>
            </a:br>
            <a:r>
              <a:rPr lang="ru-RU" sz="2400" dirty="0">
                <a:latin typeface="a_Helver Bashkir" panose="020B0504020202020204" pitchFamily="34" charset="0"/>
              </a:rPr>
              <a:t>организации общественного питания в школе:</a:t>
            </a:r>
            <a:br>
              <a:rPr lang="ru-RU" sz="2400" dirty="0">
                <a:latin typeface="a_Helver Bashkir" panose="020B0504020202020204" pitchFamily="34" charset="0"/>
              </a:rPr>
            </a:br>
            <a:endParaRPr lang="ru-RU" sz="24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50072"/>
            <a:ext cx="3384376" cy="576064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_Helver Bashkir" panose="020B0504020202020204" pitchFamily="34" charset="0"/>
              </a:rPr>
              <a:t>Любые пищевые </a:t>
            </a:r>
            <a:r>
              <a:rPr lang="ru-RU" sz="1800" dirty="0" smtClean="0">
                <a:latin typeface="a_Helver Bashkir" panose="020B0504020202020204" pitchFamily="34" charset="0"/>
              </a:rPr>
              <a:t>продукты домашнего (не промышленного) изготовления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 smtClean="0">
                <a:latin typeface="a_Helver Bashkir" panose="020B0504020202020204" pitchFamily="34" charset="0"/>
              </a:rPr>
              <a:t>Мясо диких животных, яйца </a:t>
            </a:r>
            <a:r>
              <a:rPr lang="ru-RU" sz="1800" dirty="0">
                <a:latin typeface="a_Helver Bashkir" panose="020B0504020202020204" pitchFamily="34" charset="0"/>
              </a:rPr>
              <a:t>и мясо </a:t>
            </a:r>
            <a:r>
              <a:rPr lang="ru-RU" sz="1800" dirty="0" smtClean="0">
                <a:latin typeface="a_Helver Bashkir" panose="020B0504020202020204" pitchFamily="34" charset="0"/>
              </a:rPr>
              <a:t>водоплавающих птиц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Зельцы, кровяные </a:t>
            </a:r>
            <a:r>
              <a:rPr lang="ru-RU" sz="1800" dirty="0" smtClean="0">
                <a:latin typeface="a_Helver Bashkir" panose="020B0504020202020204" pitchFamily="34" charset="0"/>
              </a:rPr>
              <a:t>и ливерные</a:t>
            </a:r>
            <a:r>
              <a:rPr lang="ru-RU" sz="1800" dirty="0">
                <a:latin typeface="a_Helver Bashkir" panose="020B0504020202020204" pitchFamily="34" charset="0"/>
              </a:rPr>
              <a:t>, </a:t>
            </a:r>
            <a:r>
              <a:rPr lang="ru-RU" sz="1800" dirty="0" smtClean="0">
                <a:latin typeface="a_Helver Bashkir" panose="020B0504020202020204" pitchFamily="34" charset="0"/>
              </a:rPr>
              <a:t>сырокопченые колбасы, заливные блюда, студни</a:t>
            </a:r>
            <a:r>
              <a:rPr lang="ru-RU" sz="1800" dirty="0">
                <a:latin typeface="a_Helver Bashkir" panose="020B0504020202020204" pitchFamily="34" charset="0"/>
              </a:rPr>
              <a:t>, форшмак </a:t>
            </a:r>
            <a:r>
              <a:rPr lang="ru-RU" sz="1800" dirty="0" smtClean="0">
                <a:latin typeface="a_Helver Bashkir" panose="020B0504020202020204" pitchFamily="34" charset="0"/>
              </a:rPr>
              <a:t>из сельди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Грибы</a:t>
            </a:r>
            <a:r>
              <a:rPr lang="ru-RU" sz="1800" dirty="0">
                <a:latin typeface="a_Helver Bashkir" panose="020B0504020202020204" pitchFamily="34" charset="0"/>
              </a:rPr>
              <a:t>, сало, </a:t>
            </a:r>
            <a:r>
              <a:rPr lang="ru-RU" sz="1800" dirty="0" smtClean="0">
                <a:latin typeface="a_Helver Bashkir" panose="020B0504020202020204" pitchFamily="34" charset="0"/>
              </a:rPr>
              <a:t>маргарин,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паштеты </a:t>
            </a:r>
            <a:r>
              <a:rPr lang="ru-RU" sz="1800" dirty="0">
                <a:latin typeface="a_Helver Bashkir" panose="020B0504020202020204" pitchFamily="34" charset="0"/>
              </a:rPr>
              <a:t>и </a:t>
            </a:r>
            <a:r>
              <a:rPr lang="ru-RU" sz="1800" dirty="0" smtClean="0">
                <a:latin typeface="a_Helver Bashkir" panose="020B0504020202020204" pitchFamily="34" charset="0"/>
              </a:rPr>
              <a:t>блинчики с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мясом </a:t>
            </a:r>
            <a:r>
              <a:rPr lang="ru-RU" sz="1800" dirty="0">
                <a:latin typeface="a_Helver Bashkir" panose="020B0504020202020204" pitchFamily="34" charset="0"/>
              </a:rPr>
              <a:t>и</a:t>
            </a:r>
            <a:r>
              <a:rPr lang="ru-RU" sz="1800" dirty="0" smtClean="0">
                <a:latin typeface="a_Helver Bashkir" panose="020B0504020202020204" pitchFamily="34" charset="0"/>
              </a:rPr>
              <a:t> </a:t>
            </a:r>
            <a:r>
              <a:rPr lang="ru-RU" sz="1800" dirty="0">
                <a:latin typeface="a_Helver Bashkir" panose="020B0504020202020204" pitchFamily="34" charset="0"/>
              </a:rPr>
              <a:t>с </a:t>
            </a:r>
            <a:r>
              <a:rPr lang="ru-RU" sz="1800" dirty="0" smtClean="0">
                <a:latin typeface="a_Helver Bashkir" panose="020B0504020202020204" pitchFamily="34" charset="0"/>
              </a:rPr>
              <a:t>творогом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Жареные во фритюре </a:t>
            </a:r>
            <a:r>
              <a:rPr lang="ru-RU" sz="1800" dirty="0" smtClean="0">
                <a:latin typeface="a_Helver Bashkir" panose="020B0504020202020204" pitchFamily="34" charset="0"/>
              </a:rPr>
              <a:t>пищевые </a:t>
            </a:r>
            <a:r>
              <a:rPr lang="ru-RU" sz="1800" dirty="0">
                <a:latin typeface="a_Helver Bashkir" panose="020B0504020202020204" pitchFamily="34" charset="0"/>
              </a:rPr>
              <a:t>продукты </a:t>
            </a:r>
            <a:r>
              <a:rPr lang="ru-RU" sz="1800" dirty="0" smtClean="0">
                <a:latin typeface="a_Helver Bashkir" panose="020B0504020202020204" pitchFamily="34" charset="0"/>
              </a:rPr>
              <a:t>и изделия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Окрошки и </a:t>
            </a:r>
            <a:r>
              <a:rPr lang="ru-RU" sz="1800" dirty="0">
                <a:latin typeface="a_Helver Bashkir" panose="020B0504020202020204" pitchFamily="34" charset="0"/>
              </a:rPr>
              <a:t>холодные супы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889593"/>
            <a:ext cx="3312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Макароны </a:t>
            </a:r>
            <a:r>
              <a:rPr lang="ru-RU" dirty="0">
                <a:latin typeface="a_Helver Bashkir" panose="020B0504020202020204" pitchFamily="34" charset="0"/>
              </a:rPr>
              <a:t>по-Флотски (с</a:t>
            </a:r>
          </a:p>
          <a:p>
            <a:r>
              <a:rPr lang="ru-RU" dirty="0">
                <a:latin typeface="a_Helver Bashkir" panose="020B0504020202020204" pitchFamily="34" charset="0"/>
              </a:rPr>
              <a:t>мясным </a:t>
            </a:r>
            <a:r>
              <a:rPr lang="ru-RU" dirty="0" smtClean="0">
                <a:latin typeface="a_Helver Bashkir" panose="020B0504020202020204" pitchFamily="34" charset="0"/>
              </a:rPr>
              <a:t>Фаршем), макароны с </a:t>
            </a:r>
            <a:r>
              <a:rPr lang="ru-RU" dirty="0">
                <a:latin typeface="a_Helver Bashkir" panose="020B0504020202020204" pitchFamily="34" charset="0"/>
              </a:rPr>
              <a:t>рубленым яйцом, </a:t>
            </a:r>
            <a:r>
              <a:rPr lang="ru-RU" dirty="0" smtClean="0">
                <a:latin typeface="a_Helver Bashkir" panose="020B0504020202020204" pitchFamily="34" charset="0"/>
              </a:rPr>
              <a:t>яичница-глазунья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Уксус, горчица, </a:t>
            </a:r>
            <a:r>
              <a:rPr lang="ru-RU" dirty="0" smtClean="0">
                <a:latin typeface="a_Helver Bashkir" panose="020B0504020202020204" pitchFamily="34" charset="0"/>
              </a:rPr>
              <a:t>хрен, перец острый и другие жгучие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приправы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Острые соусы, </a:t>
            </a:r>
            <a:r>
              <a:rPr lang="ru-RU" dirty="0" smtClean="0">
                <a:latin typeface="a_Helver Bashkir" panose="020B0504020202020204" pitchFamily="34" charset="0"/>
              </a:rPr>
              <a:t>кетчуп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майонез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маринованные овощи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и фрукты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Кремовые </a:t>
            </a:r>
            <a:r>
              <a:rPr lang="ru-RU" dirty="0">
                <a:latin typeface="a_Helver Bashkir" panose="020B0504020202020204" pitchFamily="34" charset="0"/>
              </a:rPr>
              <a:t>кондитерские</a:t>
            </a:r>
          </a:p>
          <a:p>
            <a:r>
              <a:rPr lang="ru-RU" dirty="0" smtClean="0">
                <a:latin typeface="a_Helver Bashkir" panose="020B0504020202020204" pitchFamily="34" charset="0"/>
              </a:rPr>
              <a:t> изделия </a:t>
            </a:r>
            <a:r>
              <a:rPr lang="ru-RU" dirty="0">
                <a:latin typeface="a_Helver Bashkir" panose="020B0504020202020204" pitchFamily="34" charset="0"/>
              </a:rPr>
              <a:t>(</a:t>
            </a:r>
            <a:r>
              <a:rPr lang="ru-RU" dirty="0" smtClean="0">
                <a:latin typeface="a_Helver Bashkir" panose="020B0504020202020204" pitchFamily="34" charset="0"/>
              </a:rPr>
              <a:t>пирожные и торты)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Арахис, карамель, </a:t>
            </a:r>
            <a:r>
              <a:rPr lang="ru-RU" dirty="0" smtClean="0">
                <a:latin typeface="a_Helver Bashkir" panose="020B0504020202020204" pitchFamily="34" charset="0"/>
              </a:rPr>
              <a:t>в том числе и леденцовая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Квас</a:t>
            </a:r>
            <a:r>
              <a:rPr lang="ru-RU" dirty="0">
                <a:latin typeface="a_Helver Bashkir" panose="020B0504020202020204" pitchFamily="34" charset="0"/>
              </a:rPr>
              <a:t>, натуральный </a:t>
            </a:r>
            <a:r>
              <a:rPr lang="ru-RU" dirty="0" smtClean="0">
                <a:latin typeface="a_Helver Bashkir" panose="020B0504020202020204" pitchFamily="34" charset="0"/>
              </a:rPr>
              <a:t>кофе, энергетики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газировка, кумыс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_Helver Bashkir" panose="020B0504020202020204" pitchFamily="34" charset="0"/>
            </a:endParaRPr>
          </a:p>
        </p:txBody>
      </p:sp>
      <p:pic>
        <p:nvPicPr>
          <p:cNvPr id="3074" name="Picture 2" descr="C:\Users\minnibaeva.lr\Desktop\image-06-10-20-18-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889594"/>
            <a:ext cx="657225" cy="53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nnibaeva.lr\Desktop\image-06-10-20-18-07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" y="889594"/>
            <a:ext cx="809625" cy="577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247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Чек-лист родительского контроля организации горячего питания в школе: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1716"/>
            <a:ext cx="3203848" cy="42515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Имеются ли в организации меню для всех возрастных групп и режимов работы школы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цикличное меню (типовое меню на  10-14 дней) на сайт для ознакомления родителей и  детей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ежедневое (фактическое) меню для ознакомления родителей и детей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повторы в смежные дни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запрещенные блюда и продукты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Соответствует ли количество приемов пищи регламентированное цикличным меню режиму работы школы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Есть ли в организации приказ о создании и порядке работы бракеражной комиссии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От всех ли партий приготовленных блюд  снимается бракераж (с записью в соответствующем журнале)?</a:t>
            </a:r>
          </a:p>
          <a:p>
            <a:endParaRPr lang="ru-RU" dirty="0"/>
          </a:p>
        </p:txBody>
      </p:sp>
      <p:pic>
        <p:nvPicPr>
          <p:cNvPr id="1026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9" y="1481716"/>
            <a:ext cx="3456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Выявились ли факты не допуска к реализации блюд  и продуктов по результатам работы бракеражной комиссии за последний месяц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Предусмотрена ли организация питания детей  с учетом особенностей здоровья (сахарный диабет, пищевые аллергены)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Проводится ли уборка после каждого приема пищи?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Обнаруживались ли в столовой насекомые, грызуны или следы их жизнедеятельности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Созданы ли условия для соблюдения детьми правил личный гигиены(доступ  к раковинам, мылу, средствам для сушки рук</a:t>
            </a:r>
            <a:r>
              <a:rPr lang="ru-RU" sz="1200" dirty="0" smtClean="0"/>
              <a:t>)?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замечания к соблюдению детьми правил личной гигиены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при сравнении фактического меню с утвержденным меню факты исключения или замены отдельных блюд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Имелись ли факты выдачи детям остывшей пищи</a:t>
            </a:r>
            <a:r>
              <a:rPr lang="ru-RU" sz="1200" dirty="0" smtClean="0"/>
              <a:t>?</a:t>
            </a:r>
            <a:r>
              <a:rPr lang="ru-RU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8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0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8(42354)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26-3-46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223</TotalTime>
  <Words>415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Презентация PowerPoint</vt:lpstr>
      <vt:lpstr>Продукты, которые НЕ допускаются при организации общественного питания в школе: </vt:lpstr>
      <vt:lpstr>Чек-лист родительского контроля организации горячего питания в школе:</vt:lpstr>
      <vt:lpstr>Вы довольны качеством питания в школе?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dns</cp:lastModifiedBy>
  <cp:revision>28</cp:revision>
  <dcterms:created xsi:type="dcterms:W3CDTF">2020-10-06T09:06:49Z</dcterms:created>
  <dcterms:modified xsi:type="dcterms:W3CDTF">2022-04-19T01:00:45Z</dcterms:modified>
</cp:coreProperties>
</file>