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7" r:id="rId4"/>
  </p:sldMasterIdLst>
  <p:notesMasterIdLst>
    <p:notesMasterId r:id="rId29"/>
  </p:notesMasterIdLst>
  <p:sldIdLst>
    <p:sldId id="257" r:id="rId5"/>
    <p:sldId id="278" r:id="rId6"/>
    <p:sldId id="256" r:id="rId7"/>
    <p:sldId id="259" r:id="rId8"/>
    <p:sldId id="263" r:id="rId9"/>
    <p:sldId id="264" r:id="rId10"/>
    <p:sldId id="280" r:id="rId11"/>
    <p:sldId id="284" r:id="rId12"/>
    <p:sldId id="281" r:id="rId13"/>
    <p:sldId id="282" r:id="rId14"/>
    <p:sldId id="269" r:id="rId15"/>
    <p:sldId id="270" r:id="rId16"/>
    <p:sldId id="271" r:id="rId17"/>
    <p:sldId id="272" r:id="rId18"/>
    <p:sldId id="273" r:id="rId19"/>
    <p:sldId id="276" r:id="rId20"/>
    <p:sldId id="287" r:id="rId21"/>
    <p:sldId id="288" r:id="rId22"/>
    <p:sldId id="289" r:id="rId23"/>
    <p:sldId id="285" r:id="rId24"/>
    <p:sldId id="290" r:id="rId25"/>
    <p:sldId id="291" r:id="rId26"/>
    <p:sldId id="292" r:id="rId27"/>
    <p:sldId id="277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0087B9"/>
    <a:srgbClr val="2ABBF5"/>
    <a:srgbClr val="7DD330"/>
    <a:srgbClr val="00CC00"/>
    <a:srgbClr val="0C7CD2"/>
    <a:srgbClr val="1F7EE7"/>
    <a:srgbClr val="AE15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71" d="100"/>
          <a:sy n="71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EBD13-96D7-41A1-AA36-F8770B06AFCA}" type="doc">
      <dgm:prSet loTypeId="urn:microsoft.com/office/officeart/2005/8/layout/process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6E6A7D9-41C2-4FA4-B4C8-663C55644043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Фрикционная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E486063-9F86-4548-9145-90D5548EB2B3}" type="parTrans" cxnId="{7455C838-1625-43C8-9528-A1165A3EFF4A}">
      <dgm:prSet/>
      <dgm:spPr/>
      <dgm:t>
        <a:bodyPr/>
        <a:lstStyle/>
        <a:p>
          <a:endParaRPr lang="ru-RU"/>
        </a:p>
      </dgm:t>
    </dgm:pt>
    <dgm:pt modelId="{1FE375A2-59B3-443D-B09D-AED0B8E0F6C0}" type="sibTrans" cxnId="{7455C838-1625-43C8-9528-A1165A3EFF4A}">
      <dgm:prSet/>
      <dgm:spPr/>
      <dgm:t>
        <a:bodyPr/>
        <a:lstStyle/>
        <a:p>
          <a:endParaRPr lang="ru-RU"/>
        </a:p>
      </dgm:t>
    </dgm:pt>
    <dgm:pt modelId="{B0E2928B-F8A5-4273-9982-A7F5A457534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Циклическая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534BA50-1409-4731-888C-3755661B23F6}" type="parTrans" cxnId="{4A5348F4-3C22-461D-B5E6-706E4CDC5F8A}">
      <dgm:prSet/>
      <dgm:spPr/>
      <dgm:t>
        <a:bodyPr/>
        <a:lstStyle/>
        <a:p>
          <a:endParaRPr lang="ru-RU"/>
        </a:p>
      </dgm:t>
    </dgm:pt>
    <dgm:pt modelId="{8415D9BC-A46D-4D5F-A39F-AA522679566A}" type="sibTrans" cxnId="{4A5348F4-3C22-461D-B5E6-706E4CDC5F8A}">
      <dgm:prSet/>
      <dgm:spPr/>
      <dgm:t>
        <a:bodyPr/>
        <a:lstStyle/>
        <a:p>
          <a:endParaRPr lang="ru-RU"/>
        </a:p>
      </dgm:t>
    </dgm:pt>
    <dgm:pt modelId="{5183E2A8-82AE-4704-98BF-8E0C5249118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Сезонная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C93D886-21D3-478C-8D45-F2D2C1372716}" type="parTrans" cxnId="{6E79285F-F799-44C3-8460-5CC4D789D4A8}">
      <dgm:prSet/>
      <dgm:spPr/>
      <dgm:t>
        <a:bodyPr/>
        <a:lstStyle/>
        <a:p>
          <a:endParaRPr lang="ru-RU"/>
        </a:p>
      </dgm:t>
    </dgm:pt>
    <dgm:pt modelId="{AF07B189-6A26-4B41-B051-C616C15B812E}" type="sibTrans" cxnId="{6E79285F-F799-44C3-8460-5CC4D789D4A8}">
      <dgm:prSet/>
      <dgm:spPr/>
      <dgm:t>
        <a:bodyPr/>
        <a:lstStyle/>
        <a:p>
          <a:endParaRPr lang="ru-RU"/>
        </a:p>
      </dgm:t>
    </dgm:pt>
    <dgm:pt modelId="{15FE12AB-4F62-4CF1-997D-6949D467DD50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Структурная</a:t>
          </a:r>
        </a:p>
      </dgm:t>
    </dgm:pt>
    <dgm:pt modelId="{BEEA122D-FD23-4628-8200-3BE54B9ABA21}" type="parTrans" cxnId="{C43772CC-11D6-4FD6-8A04-71ACE213EAA3}">
      <dgm:prSet/>
      <dgm:spPr/>
      <dgm:t>
        <a:bodyPr/>
        <a:lstStyle/>
        <a:p>
          <a:endParaRPr lang="ru-RU"/>
        </a:p>
      </dgm:t>
    </dgm:pt>
    <dgm:pt modelId="{E33D6BE4-779F-4642-A31F-3EADBE681C69}" type="sibTrans" cxnId="{C43772CC-11D6-4FD6-8A04-71ACE213EAA3}">
      <dgm:prSet/>
      <dgm:spPr/>
      <dgm:t>
        <a:bodyPr/>
        <a:lstStyle/>
        <a:p>
          <a:endParaRPr lang="ru-RU"/>
        </a:p>
      </dgm:t>
    </dgm:pt>
    <dgm:pt modelId="{E25ADDAD-4C13-485B-BEAB-43772B3E6C15}" type="pres">
      <dgm:prSet presAssocID="{300EBD13-96D7-41A1-AA36-F8770B06AF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0E529C-F5DE-495B-9D62-ACB1E461C542}" type="pres">
      <dgm:prSet presAssocID="{5183E2A8-82AE-4704-98BF-8E0C5249118A}" presName="boxAndChildren" presStyleCnt="0"/>
      <dgm:spPr/>
    </dgm:pt>
    <dgm:pt modelId="{562C45AA-7BBD-4FD4-B513-B299AB07A25B}" type="pres">
      <dgm:prSet presAssocID="{5183E2A8-82AE-4704-98BF-8E0C5249118A}" presName="parentTextBox" presStyleLbl="node1" presStyleIdx="0" presStyleCnt="4"/>
      <dgm:spPr/>
      <dgm:t>
        <a:bodyPr/>
        <a:lstStyle/>
        <a:p>
          <a:endParaRPr lang="ru-RU"/>
        </a:p>
      </dgm:t>
    </dgm:pt>
    <dgm:pt modelId="{42EA50DA-AA6B-46BF-A6A6-23FC7A1D8DA8}" type="pres">
      <dgm:prSet presAssocID="{8415D9BC-A46D-4D5F-A39F-AA522679566A}" presName="sp" presStyleCnt="0"/>
      <dgm:spPr/>
    </dgm:pt>
    <dgm:pt modelId="{0E6DA83B-E945-46B8-A7E4-565EE48F7ED6}" type="pres">
      <dgm:prSet presAssocID="{B0E2928B-F8A5-4273-9982-A7F5A4575340}" presName="arrowAndChildren" presStyleCnt="0"/>
      <dgm:spPr/>
    </dgm:pt>
    <dgm:pt modelId="{7DDD9A3E-A4CB-458C-A2B2-064F90AD49B1}" type="pres">
      <dgm:prSet presAssocID="{B0E2928B-F8A5-4273-9982-A7F5A4575340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4B4E763F-A971-4C77-A800-B62934389396}" type="pres">
      <dgm:prSet presAssocID="{E33D6BE4-779F-4642-A31F-3EADBE681C69}" presName="sp" presStyleCnt="0"/>
      <dgm:spPr/>
    </dgm:pt>
    <dgm:pt modelId="{A56F44FF-77C0-49EC-B947-DC1CEB5C1A30}" type="pres">
      <dgm:prSet presAssocID="{15FE12AB-4F62-4CF1-997D-6949D467DD50}" presName="arrowAndChildren" presStyleCnt="0"/>
      <dgm:spPr/>
    </dgm:pt>
    <dgm:pt modelId="{4E13D618-D390-4A1F-9390-9444C6C0BA34}" type="pres">
      <dgm:prSet presAssocID="{15FE12AB-4F62-4CF1-997D-6949D467DD50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40966EBC-B5DD-4436-8B39-14774E63B301}" type="pres">
      <dgm:prSet presAssocID="{1FE375A2-59B3-443D-B09D-AED0B8E0F6C0}" presName="sp" presStyleCnt="0"/>
      <dgm:spPr/>
    </dgm:pt>
    <dgm:pt modelId="{4C18A859-3B7D-4A0D-95CB-066665601AB4}" type="pres">
      <dgm:prSet presAssocID="{A6E6A7D9-41C2-4FA4-B4C8-663C55644043}" presName="arrowAndChildren" presStyleCnt="0"/>
      <dgm:spPr/>
    </dgm:pt>
    <dgm:pt modelId="{8D0C41D7-D37F-430F-8483-71EFCCD85483}" type="pres">
      <dgm:prSet presAssocID="{A6E6A7D9-41C2-4FA4-B4C8-663C55644043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E2F6F094-3D59-40C2-95A0-6C865AD931E0}" type="presOf" srcId="{15FE12AB-4F62-4CF1-997D-6949D467DD50}" destId="{4E13D618-D390-4A1F-9390-9444C6C0BA34}" srcOrd="0" destOrd="0" presId="urn:microsoft.com/office/officeart/2005/8/layout/process4"/>
    <dgm:cxn modelId="{1F9B125B-B78E-4904-B54C-F461C3812DA0}" type="presOf" srcId="{A6E6A7D9-41C2-4FA4-B4C8-663C55644043}" destId="{8D0C41D7-D37F-430F-8483-71EFCCD85483}" srcOrd="0" destOrd="0" presId="urn:microsoft.com/office/officeart/2005/8/layout/process4"/>
    <dgm:cxn modelId="{C43772CC-11D6-4FD6-8A04-71ACE213EAA3}" srcId="{300EBD13-96D7-41A1-AA36-F8770B06AFCA}" destId="{15FE12AB-4F62-4CF1-997D-6949D467DD50}" srcOrd="1" destOrd="0" parTransId="{BEEA122D-FD23-4628-8200-3BE54B9ABA21}" sibTransId="{E33D6BE4-779F-4642-A31F-3EADBE681C69}"/>
    <dgm:cxn modelId="{4A5348F4-3C22-461D-B5E6-706E4CDC5F8A}" srcId="{300EBD13-96D7-41A1-AA36-F8770B06AFCA}" destId="{B0E2928B-F8A5-4273-9982-A7F5A4575340}" srcOrd="2" destOrd="0" parTransId="{0534BA50-1409-4731-888C-3755661B23F6}" sibTransId="{8415D9BC-A46D-4D5F-A39F-AA522679566A}"/>
    <dgm:cxn modelId="{2D7F55FF-5806-45A4-8482-56D19C878C51}" type="presOf" srcId="{B0E2928B-F8A5-4273-9982-A7F5A4575340}" destId="{7DDD9A3E-A4CB-458C-A2B2-064F90AD49B1}" srcOrd="0" destOrd="0" presId="urn:microsoft.com/office/officeart/2005/8/layout/process4"/>
    <dgm:cxn modelId="{EA1D6A42-4BB4-450B-9CEE-EB5710FAB19B}" type="presOf" srcId="{300EBD13-96D7-41A1-AA36-F8770B06AFCA}" destId="{E25ADDAD-4C13-485B-BEAB-43772B3E6C15}" srcOrd="0" destOrd="0" presId="urn:microsoft.com/office/officeart/2005/8/layout/process4"/>
    <dgm:cxn modelId="{6E79285F-F799-44C3-8460-5CC4D789D4A8}" srcId="{300EBD13-96D7-41A1-AA36-F8770B06AFCA}" destId="{5183E2A8-82AE-4704-98BF-8E0C5249118A}" srcOrd="3" destOrd="0" parTransId="{DC93D886-21D3-478C-8D45-F2D2C1372716}" sibTransId="{AF07B189-6A26-4B41-B051-C616C15B812E}"/>
    <dgm:cxn modelId="{2B6AAD65-8892-42AB-AD69-E3C92645CD90}" type="presOf" srcId="{5183E2A8-82AE-4704-98BF-8E0C5249118A}" destId="{562C45AA-7BBD-4FD4-B513-B299AB07A25B}" srcOrd="0" destOrd="0" presId="urn:microsoft.com/office/officeart/2005/8/layout/process4"/>
    <dgm:cxn modelId="{7455C838-1625-43C8-9528-A1165A3EFF4A}" srcId="{300EBD13-96D7-41A1-AA36-F8770B06AFCA}" destId="{A6E6A7D9-41C2-4FA4-B4C8-663C55644043}" srcOrd="0" destOrd="0" parTransId="{DE486063-9F86-4548-9145-90D5548EB2B3}" sibTransId="{1FE375A2-59B3-443D-B09D-AED0B8E0F6C0}"/>
    <dgm:cxn modelId="{75572085-BE0F-40B8-ADC1-9374C12E3D7E}" type="presParOf" srcId="{E25ADDAD-4C13-485B-BEAB-43772B3E6C15}" destId="{3D0E529C-F5DE-495B-9D62-ACB1E461C542}" srcOrd="0" destOrd="0" presId="urn:microsoft.com/office/officeart/2005/8/layout/process4"/>
    <dgm:cxn modelId="{73D7A589-A9C6-4FAD-B651-405FBDBF4BD0}" type="presParOf" srcId="{3D0E529C-F5DE-495B-9D62-ACB1E461C542}" destId="{562C45AA-7BBD-4FD4-B513-B299AB07A25B}" srcOrd="0" destOrd="0" presId="urn:microsoft.com/office/officeart/2005/8/layout/process4"/>
    <dgm:cxn modelId="{EF4C5D78-86EC-4304-B64B-FC982CE9603D}" type="presParOf" srcId="{E25ADDAD-4C13-485B-BEAB-43772B3E6C15}" destId="{42EA50DA-AA6B-46BF-A6A6-23FC7A1D8DA8}" srcOrd="1" destOrd="0" presId="urn:microsoft.com/office/officeart/2005/8/layout/process4"/>
    <dgm:cxn modelId="{FF8386C9-1D9C-4EB8-9E43-839B9B98A3C8}" type="presParOf" srcId="{E25ADDAD-4C13-485B-BEAB-43772B3E6C15}" destId="{0E6DA83B-E945-46B8-A7E4-565EE48F7ED6}" srcOrd="2" destOrd="0" presId="urn:microsoft.com/office/officeart/2005/8/layout/process4"/>
    <dgm:cxn modelId="{EFB209D0-7599-4BE5-A8EC-C0B8F83B987B}" type="presParOf" srcId="{0E6DA83B-E945-46B8-A7E4-565EE48F7ED6}" destId="{7DDD9A3E-A4CB-458C-A2B2-064F90AD49B1}" srcOrd="0" destOrd="0" presId="urn:microsoft.com/office/officeart/2005/8/layout/process4"/>
    <dgm:cxn modelId="{708525A9-6B7C-4C99-8823-03188EE16C85}" type="presParOf" srcId="{E25ADDAD-4C13-485B-BEAB-43772B3E6C15}" destId="{4B4E763F-A971-4C77-A800-B62934389396}" srcOrd="3" destOrd="0" presId="urn:microsoft.com/office/officeart/2005/8/layout/process4"/>
    <dgm:cxn modelId="{C7EAB50C-19EA-43DC-B6E9-DAD2A3005F09}" type="presParOf" srcId="{E25ADDAD-4C13-485B-BEAB-43772B3E6C15}" destId="{A56F44FF-77C0-49EC-B947-DC1CEB5C1A30}" srcOrd="4" destOrd="0" presId="urn:microsoft.com/office/officeart/2005/8/layout/process4"/>
    <dgm:cxn modelId="{B56A4BFB-66B8-4557-BCA8-27A75397DF76}" type="presParOf" srcId="{A56F44FF-77C0-49EC-B947-DC1CEB5C1A30}" destId="{4E13D618-D390-4A1F-9390-9444C6C0BA34}" srcOrd="0" destOrd="0" presId="urn:microsoft.com/office/officeart/2005/8/layout/process4"/>
    <dgm:cxn modelId="{7E73E8BB-E548-4A1A-ACD5-F21972245077}" type="presParOf" srcId="{E25ADDAD-4C13-485B-BEAB-43772B3E6C15}" destId="{40966EBC-B5DD-4436-8B39-14774E63B301}" srcOrd="5" destOrd="0" presId="urn:microsoft.com/office/officeart/2005/8/layout/process4"/>
    <dgm:cxn modelId="{E942B960-F20E-4417-A9A1-8B27DB3C015B}" type="presParOf" srcId="{E25ADDAD-4C13-485B-BEAB-43772B3E6C15}" destId="{4C18A859-3B7D-4A0D-95CB-066665601AB4}" srcOrd="6" destOrd="0" presId="urn:microsoft.com/office/officeart/2005/8/layout/process4"/>
    <dgm:cxn modelId="{AC28767B-DA4A-43F4-BFFB-F6836F08AA83}" type="presParOf" srcId="{4C18A859-3B7D-4A0D-95CB-066665601AB4}" destId="{8D0C41D7-D37F-430F-8483-71EFCCD8548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B2E7F0A-C58F-443D-AC1C-7C3827392801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B1A375A-FB12-443A-B6FF-2C59532BA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512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99DCCF-AD18-421C-9AB3-79AE609FA44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635089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4722-663D-481A-8E70-C257695E536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54684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33EEA-B8D4-40E4-A383-C7F737F8C84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929500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B10F9-7688-4BDC-B6B6-4760240C50C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66950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112F-2D3A-496E-B243-83191DDD00D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039513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BB094-CA56-4E2A-BE86-EE0700D37E7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27620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87A22-0DBF-4388-9612-E47564CAF9B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939990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6729-1462-48DF-8B1E-EEC3BCA154B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66978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6CB98-A82D-4EDF-8DD0-B49D916E9D4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638125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B5319-DA6B-44E7-8DA6-3F660DE673B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72989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B5676-A834-4879-8707-6970B8AEFB9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480300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C0250-1833-40C6-A4EF-99E31606DF5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487742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E4F53-2758-4B4F-B610-06F4E75C42C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09897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5876B-706B-4EA6-A2CA-BA5E19EBF64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00916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A134-E700-44D4-986E-8B91E1EE641C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21331-8D2D-4E41-8838-CA1811751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58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57DDF-46AA-427A-B29B-10B1018FDA88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259BA-8422-4B6D-AC0E-88EA3CDF5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424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D1764-0529-45D7-9A05-A91692F9F918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0CB25-1B3C-4FD9-9C4E-46FB3A6E6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905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1098F-57F1-4C9E-A1ED-FB80CD43BCC5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C82E-D35B-4747-B084-61EEFF178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683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DFB62-BC73-484F-9A99-99C6C05484F2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1580C-2851-4CAD-8053-BDF45A639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546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00D2-4B18-4201-953F-EC7594453D1F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DA1E-F1E2-4B78-A4AD-E359AAC54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7636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4CE4F-6B87-41E3-BECE-1D8CD1CFBE5C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38CD7-1605-41A3-AB63-537D6419D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996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3FE7D-5C1F-4C0A-B445-92F38E6A9360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49C9F-A8B7-414E-A5BA-CEA775BCE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319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9019D-A9EC-4DC2-B946-DEFC8A740AB8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A3E7-04B7-46AB-9E0E-0D945876A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5663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B8A16-D850-44CD-8464-207F2F470701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2459-2D89-4802-AB8D-1F95587A1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3721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6A0A-F1DE-4D47-ADCB-5E0686D7F1E2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0717C-6588-405D-8F97-8838B027A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598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40CF39-DA88-403D-BFEB-854A4F4B2C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6547586"/>
      </p:ext>
    </p:extLst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9F0E9-1719-4711-9395-F0EF82971D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76896313"/>
      </p:ext>
    </p:extLst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48C96-51D8-428D-8903-323BAD73FD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7048326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9786F-251B-4A7F-A769-121399762D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36235592"/>
      </p:ext>
    </p:extLst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1460D-D10E-4985-ABB0-D7CF98DB91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50642850"/>
      </p:ext>
    </p:extLst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850BC-E889-4E32-8CA6-0CCA64565F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54785643"/>
      </p:ext>
    </p:extLst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33954-7C55-4EE3-9300-6A3936FC0C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88205004"/>
      </p:ext>
    </p:extLst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EB695-165B-4902-A9C5-6915C0EA65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32157350"/>
      </p:ext>
    </p:extLst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90CEB-C2CA-490F-A0A6-A34A60F6BC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5117121"/>
      </p:ext>
    </p:extLst>
  </p:cSld>
  <p:clrMapOvr>
    <a:masterClrMapping/>
  </p:clrMapOvr>
  <p:transition spd="med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EA402-4C27-4A0D-9A7C-DDD898EDCF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09151728"/>
      </p:ext>
    </p:extLst>
  </p:cSld>
  <p:clrMapOvr>
    <a:masterClrMapping/>
  </p:clrMapOvr>
  <p:transition spd="med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A05D6-4EDF-4F82-9C92-28805F6EBB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11034203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Text Box 29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027" name="Picture 28" descr="2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bg1"/>
                </a:solidFill>
              </a:rPr>
              <a:t>Page </a:t>
            </a:r>
            <a:fld id="{E89AC842-B4D8-401F-994A-3FFC6B4B6B5A}" type="slidenum">
              <a:rPr lang="fr-FR" b="1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7F40A08-E43D-4D7A-8A85-66F3960CCE5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305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88FB48-16D1-4C3E-A314-CC59AB6071C9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BB3446-F3DF-4890-AFA6-3F42B99FA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7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EC31E1BF-514A-4BF9-A4C3-FB47A494F3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1960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med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900113" y="836613"/>
            <a:ext cx="770413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just"/>
            <a:endParaRPr lang="ru-RU" sz="2000" b="1">
              <a:solidFill>
                <a:srgbClr val="0087B9"/>
              </a:solidFill>
              <a:latin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9"/>
            <a:ext cx="8712968" cy="225968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 лишь там чего-то добивается,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где 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он сам верит в свои силы”</a:t>
            </a:r>
            <a:b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446963" cy="1752600"/>
          </a:xfrm>
        </p:spPr>
        <p:txBody>
          <a:bodyPr/>
          <a:lstStyle/>
          <a:p>
            <a:pPr algn="r"/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Людвиг Фейербах, философ </a:t>
            </a:r>
            <a:endParaRPr lang="ru-RU" b="1" i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611188" y="1412875"/>
            <a:ext cx="5905500" cy="165576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219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i="1" smtClean="0">
                <a:latin typeface="Bookman Old Style" panose="02050604050505020204" pitchFamily="18" charset="0"/>
              </a:rPr>
              <a:t>Уровень безработицы =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755650" y="2060575"/>
            <a:ext cx="3744913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221" name="TextBox 16"/>
          <p:cNvSpPr txBox="1">
            <a:spLocks noChangeArrowheads="1"/>
          </p:cNvSpPr>
          <p:nvPr/>
        </p:nvSpPr>
        <p:spPr bwMode="auto">
          <a:xfrm>
            <a:off x="1042988" y="1557338"/>
            <a:ext cx="3960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Число безработных</a:t>
            </a:r>
          </a:p>
        </p:txBody>
      </p:sp>
      <p:sp>
        <p:nvSpPr>
          <p:cNvPr id="9222" name="TextBox 17"/>
          <p:cNvSpPr txBox="1">
            <a:spLocks noChangeArrowheads="1"/>
          </p:cNvSpPr>
          <p:nvPr/>
        </p:nvSpPr>
        <p:spPr bwMode="auto">
          <a:xfrm>
            <a:off x="755650" y="2133600"/>
            <a:ext cx="4464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Трудоспособное население</a:t>
            </a:r>
          </a:p>
        </p:txBody>
      </p:sp>
      <p:sp>
        <p:nvSpPr>
          <p:cNvPr id="9223" name="TextBox 20"/>
          <p:cNvSpPr txBox="1">
            <a:spLocks noChangeArrowheads="1"/>
          </p:cNvSpPr>
          <p:nvPr/>
        </p:nvSpPr>
        <p:spPr bwMode="auto">
          <a:xfrm>
            <a:off x="4643438" y="1916113"/>
            <a:ext cx="1441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٭</a:t>
            </a: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100 %</a:t>
            </a: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684213" y="3141663"/>
            <a:ext cx="7632700" cy="3311525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900113" y="3171825"/>
            <a:ext cx="7200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  <a:endParaRPr kumimoji="0" lang="ru-RU" altLang="ru-RU" sz="2400" b="1" i="0" u="sng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Вычислить уровень безработицы в стране, численность населения которой 100 тысяч человек. Из них: </a:t>
            </a:r>
            <a:endParaRPr kumimoji="0" lang="en-US" altLang="ru-RU" sz="2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тыс.- дети до 16 лет, </a:t>
            </a:r>
            <a:endParaRPr kumimoji="0" lang="en-US" altLang="ru-RU" sz="2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тыс. человек выбыли из состава рабочей силы по возрасту, </a:t>
            </a:r>
            <a:endParaRPr kumimoji="0" lang="en-US" altLang="ru-RU" sz="2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тыс.человек – безработные.</a:t>
            </a:r>
          </a:p>
        </p:txBody>
      </p:sp>
    </p:spTree>
    <p:extLst>
      <p:ext uri="{BB962C8B-B14F-4D97-AF65-F5344CB8AC3E}">
        <p14:creationId xmlns:p14="http://schemas.microsoft.com/office/powerpoint/2010/main" xmlns="" val="213362850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714375" y="500063"/>
            <a:ext cx="7929563" cy="10715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безработицы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071538" y="1857364"/>
          <a:ext cx="735811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785813" y="1"/>
            <a:ext cx="7572375" cy="1268760"/>
          </a:xfrm>
          <a:prstGeom prst="horizont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Фрикционная безработица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2569" y="1268761"/>
            <a:ext cx="705561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785813" y="428625"/>
            <a:ext cx="7572375" cy="1357313"/>
          </a:xfrm>
          <a:prstGeom prst="horizont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Структурная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4310" y="1857375"/>
            <a:ext cx="5804855" cy="43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785813" y="428625"/>
            <a:ext cx="7572375" cy="1357313"/>
          </a:xfrm>
          <a:prstGeom prst="horizont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Циклическая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3074" y="1863768"/>
            <a:ext cx="54006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785813" y="428625"/>
            <a:ext cx="5730403" cy="1357313"/>
          </a:xfrm>
          <a:prstGeom prst="horizont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Сезонная</a:t>
            </a:r>
          </a:p>
        </p:txBody>
      </p:sp>
      <p:pic>
        <p:nvPicPr>
          <p:cNvPr id="4" name="Picture 3" descr="PUMPKIN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" y="1548823"/>
            <a:ext cx="2629495" cy="263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8613" y="4186238"/>
            <a:ext cx="2629495" cy="262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86140" y="380534"/>
            <a:ext cx="3048467" cy="304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LANDS06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96799" y="3429000"/>
            <a:ext cx="3238833" cy="271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162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пределите тип безработицы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12800"/>
            <a:ext cx="8928992" cy="53133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1.Недавний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вуза, ищущий свою первую работу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2.Бывший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сталелитейного завода, закрытого из-за того, что устарело оборудование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3.Работник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уволенный агрофирмой по окончании сбора урожая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4.Плотник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уволенный вследствие спада в жилищном строительстве из-за роста ставок банковского процента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5.Работник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ушел с работы, чтобы переехать в другой город к своей семье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6.Закрытие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ряда угольных шахт и массовое увольнение шахтеров из-за строительства электростанций, использующих в качестве источника энергии нефть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7.Домохозяйка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решила пойти работать и начала поиски рабочего места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8.Закрытие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военного производства привело к увольнению работников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мае 2018 года Андрей окончил университет. Хорошо отдохнув 1,5 месяца, он начал искать работу и спустя 2 недели нанялся на уборку клубники. Когда через 2 месяца период уборки закончился, Андрей был уволен. </a:t>
            </a:r>
          </a:p>
          <a:p>
            <a:endParaRPr lang="ru-RU" dirty="0"/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827088" y="263683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1116013" y="32845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9603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занятости населения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755" y="4090361"/>
            <a:ext cx="2767639" cy="27676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46" b="28589"/>
          <a:stretch/>
        </p:blipFill>
        <p:spPr>
          <a:xfrm>
            <a:off x="4758630" y="1268760"/>
            <a:ext cx="4303328" cy="4392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63" y="674926"/>
            <a:ext cx="4293937" cy="32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4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1 апреля 2019 года численность безработных граждан Кировского района , состоящих на регистрационном учете в центре занятости, составляет 376 человек.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органы службы занятости на 01.04.2019 работодателями заявлено 193 вакансии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Наибольшая потребность в работниках заявлена в сфере растениеводства , общественного питания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731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востребованными на рынке труда по состоянию на 01.04.2019 следующие профессии: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 (средняя заработная плата 17860 руб.);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Врачи (средняя заработная плата 28500 руб.);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(средняя заработная плата от 17860- 20000руб.);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линии розлива молока и молочной продукции (средняя заработная плата 17860 руб.);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медицинской службы (средняя заработная плата 22755 руб.);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профессионально-технического учебного заведения (старший) (средняя заработная плата 17860 руб.);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Педагог–библиотекарь (средняя заработная плата 17860 руб.);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Лаборант (средняя заработная плата 17860 руб.);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Машинист экскаватора (средняя заработная плата 18000 руб.);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(средняя заработная плата 18000 руб.);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 продовольственных товаров (средняя заработная плата 18000 руб.);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связи (средняя заработная плата 18000 руб.);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Страховой агент (средняя заработная плата от 15000 руб.);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(средняя заработная плата 25000руб).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08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i-main-pic" descr="Картинка 31 из 304"/>
          <p:cNvPicPr>
            <a:picLocks noChangeAspect="1" noChangeArrowheads="1"/>
          </p:cNvPicPr>
          <p:nvPr/>
        </p:nvPicPr>
        <p:blipFill>
          <a:blip r:embed="rId2" cstate="print"/>
          <a:srcRect r="15625" b="5159"/>
          <a:stretch>
            <a:fillRect/>
          </a:stretch>
        </p:blipFill>
        <p:spPr bwMode="auto">
          <a:xfrm>
            <a:off x="4399783" y="260648"/>
            <a:ext cx="455548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id125895_w190"/>
          <p:cNvPicPr>
            <a:picLocks noChangeAspect="1" noChangeArrowheads="1"/>
          </p:cNvPicPr>
          <p:nvPr/>
        </p:nvPicPr>
        <p:blipFill>
          <a:blip r:embed="rId3" cstate="print"/>
          <a:srcRect l="8229"/>
          <a:stretch>
            <a:fillRect/>
          </a:stretch>
        </p:blipFill>
        <p:spPr bwMode="auto">
          <a:xfrm>
            <a:off x="395536" y="404663"/>
            <a:ext cx="3741780" cy="30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1cefe2ff57c1dc08cc70dfa30a80d8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212" y="3861048"/>
            <a:ext cx="4826207" cy="272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4" name="WordArt 12"/>
          <p:cNvSpPr>
            <a:spLocks noChangeArrowheads="1" noChangeShapeType="1" noTextEdit="1"/>
          </p:cNvSpPr>
          <p:nvPr/>
        </p:nvSpPr>
        <p:spPr bwMode="auto">
          <a:xfrm>
            <a:off x="4355975" y="6093296"/>
            <a:ext cx="432049" cy="577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321" name="Picture 14" descr="i?id=64046412-3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7103" y="3582819"/>
            <a:ext cx="3768165" cy="287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9552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безработицы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человека</a:t>
            </a:r>
          </a:p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общества</a:t>
            </a:r>
          </a:p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государства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6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соответствие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1.Студент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2.Рабочий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3.Отпускник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4.Школьник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5.Домохозяйка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6.Пенсионер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7.Военнослужащий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8.Сказочный Емеля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9.Попавший под сокращение токарь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Занятый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Безработный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Нетрудоспособный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Добровольно незанятый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вид самой опасной безработицы?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Фрикционная безработица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Структурная безработица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Циклическая безработица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езонная безработица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2)Человек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потерявший работу из-за перемены места жительства, увеличивает: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Фрикционную безработицу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Структурную безработицу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Циклическую безработицу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Естественную безработицу</a:t>
            </a:r>
          </a:p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06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себя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баллов – «5»</a:t>
            </a:r>
          </a:p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9 - 10 баллов – «4»</a:t>
            </a:r>
          </a:p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8 баллов – «3»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8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500063" y="214313"/>
            <a:ext cx="488950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pPr algn="ctr"/>
            <a:endParaRPr lang="ru-RU" sz="7200" b="1" i="1">
              <a:solidFill>
                <a:srgbClr val="0087B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28625" y="357188"/>
            <a:ext cx="3929063" cy="2000250"/>
          </a:xfrm>
          <a:prstGeom prst="wedgeRoundRectCallout">
            <a:avLst>
              <a:gd name="adj1" fmla="val 81378"/>
              <a:gd name="adj2" fmla="val 42893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Ищу работу</a:t>
            </a:r>
            <a:endParaRPr lang="fr-FR" sz="5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500063" y="158895"/>
            <a:ext cx="488950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pPr algn="ctr"/>
            <a:endParaRPr lang="ru-RU" sz="7200" b="1" i="1">
              <a:solidFill>
                <a:srgbClr val="0087B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28625" y="357188"/>
            <a:ext cx="3929063" cy="2000250"/>
          </a:xfrm>
          <a:prstGeom prst="wedgeRoundRectCallout">
            <a:avLst>
              <a:gd name="adj1" fmla="val 81378"/>
              <a:gd name="adj2" fmla="val 42893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Ищу работу</a:t>
            </a:r>
            <a:endParaRPr lang="fr-FR" sz="5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525658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Безработица</a:t>
            </a:r>
            <a:endParaRPr lang="ru-RU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5792688" cy="26558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75" y="500063"/>
            <a:ext cx="226799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642938" y="1500188"/>
            <a:ext cx="8001000" cy="4665116"/>
          </a:xfrm>
          <a:prstGeom prst="round2SameRect">
            <a:avLst/>
          </a:prstGeom>
          <a:solidFill>
            <a:srgbClr val="2ABBF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такое безработица?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акие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существуют типы безработицы?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чем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безработицы?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аковы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последствия безработицы?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акие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предпринимает государство по сокращению безработицы?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ситуация с безработицей в нашем районе?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50" y="285750"/>
            <a:ext cx="6972300" cy="1225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kern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Безработица -</a:t>
            </a:r>
          </a:p>
        </p:txBody>
      </p:sp>
      <p:sp>
        <p:nvSpPr>
          <p:cNvPr id="3" name="Содержимое 5"/>
          <p:cNvSpPr txBox="1">
            <a:spLocks/>
          </p:cNvSpPr>
          <p:nvPr/>
        </p:nvSpPr>
        <p:spPr>
          <a:xfrm>
            <a:off x="3059832" y="1785938"/>
            <a:ext cx="5976664" cy="4235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в экономике, когда часть трудоспособного населения , желающего трудиться, не может найти себе работу</a:t>
            </a:r>
          </a:p>
        </p:txBody>
      </p:sp>
      <p:pic>
        <p:nvPicPr>
          <p:cNvPr id="9220" name="Picture 8" descr="id125895_w190"/>
          <p:cNvPicPr>
            <a:picLocks noChangeAspect="1" noChangeArrowheads="1"/>
          </p:cNvPicPr>
          <p:nvPr/>
        </p:nvPicPr>
        <p:blipFill>
          <a:blip r:embed="rId2" cstate="email"/>
          <a:srcRect l="8229"/>
          <a:stretch>
            <a:fillRect/>
          </a:stretch>
        </p:blipFill>
        <p:spPr bwMode="auto">
          <a:xfrm>
            <a:off x="285750" y="1785938"/>
            <a:ext cx="26431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Население страны</a:t>
            </a: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 rot="5400000">
            <a:off x="2851944" y="351632"/>
            <a:ext cx="654050" cy="2786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 rot="16200000" flipH="1">
            <a:off x="5638007" y="351631"/>
            <a:ext cx="654050" cy="2786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Багетная рамка 10"/>
          <p:cNvSpPr/>
          <p:nvPr/>
        </p:nvSpPr>
        <p:spPr>
          <a:xfrm>
            <a:off x="428625" y="2214563"/>
            <a:ext cx="3643313" cy="107156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Трудоспособные граждане</a:t>
            </a:r>
          </a:p>
        </p:txBody>
      </p:sp>
      <p:sp>
        <p:nvSpPr>
          <p:cNvPr id="12" name="Багетная рамка 11"/>
          <p:cNvSpPr/>
          <p:nvPr/>
        </p:nvSpPr>
        <p:spPr>
          <a:xfrm>
            <a:off x="4929188" y="2214563"/>
            <a:ext cx="3714750" cy="107156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Нетрудоспособные  граждане</a:t>
            </a:r>
          </a:p>
        </p:txBody>
      </p:sp>
      <p:sp>
        <p:nvSpPr>
          <p:cNvPr id="14" name="Прямоугольник с одним скругленным углом 13"/>
          <p:cNvSpPr/>
          <p:nvPr/>
        </p:nvSpPr>
        <p:spPr>
          <a:xfrm>
            <a:off x="428625" y="3429000"/>
            <a:ext cx="3714750" cy="100012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Занятые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(трудоспособные, имеющие работу)</a:t>
            </a: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428625" y="4500563"/>
            <a:ext cx="3714750" cy="121443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Безработные</a:t>
            </a:r>
            <a:endParaRPr lang="ru-RU" sz="28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одним скругленным углом 16"/>
          <p:cNvSpPr/>
          <p:nvPr/>
        </p:nvSpPr>
        <p:spPr>
          <a:xfrm>
            <a:off x="4929188" y="3429000"/>
            <a:ext cx="3714750" cy="271462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 до 16 лет,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пенсионеры  </a:t>
            </a:r>
            <a:endParaRPr lang="ru-RU" sz="28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инвалиды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Прямоугольник с одним скругленным углом 18"/>
          <p:cNvSpPr/>
          <p:nvPr/>
        </p:nvSpPr>
        <p:spPr>
          <a:xfrm>
            <a:off x="214313" y="5786438"/>
            <a:ext cx="4429125" cy="85725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Добровольно незанятые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36" y="277813"/>
            <a:ext cx="5288628" cy="1139825"/>
          </a:xfrm>
        </p:spPr>
        <p:txBody>
          <a:bodyPr/>
          <a:lstStyle/>
          <a:p>
            <a:pPr algn="ctr" eaLnBrk="1" hangingPunct="1"/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Безработный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993828" y="1417638"/>
            <a:ext cx="3722635" cy="12445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Не имеет работы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5292079" y="3511550"/>
            <a:ext cx="2993083" cy="914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Ищет работу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5837238" y="4965700"/>
            <a:ext cx="3025775" cy="10556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Зарегистрирован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в центре занятости</a:t>
            </a:r>
          </a:p>
        </p:txBody>
      </p:sp>
      <p:pic>
        <p:nvPicPr>
          <p:cNvPr id="19462" name="Picture 8" descr="т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3790" y="361485"/>
            <a:ext cx="3397250" cy="250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135" y="2859432"/>
            <a:ext cx="4823570" cy="36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8292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animBg="1"/>
      <p:bldP spid="122885" grpId="0" animBg="1"/>
      <p:bldP spid="1228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900113" y="836613"/>
            <a:ext cx="770413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0087B9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marL="514350" lvl="0" indent="-514350" eaLnBrk="1" hangingPunct="1">
              <a:spcBef>
                <a:spcPct val="20000"/>
              </a:spcBef>
            </a:pPr>
            <a:r>
              <a:rPr lang="ru-RU" sz="3200" b="1" i="1" kern="1200" dirty="0" smtClean="0">
                <a:solidFill>
                  <a:srgbClr val="7030A0"/>
                </a:solidFill>
                <a:latin typeface="Bookman Old Style" pitchFamily="18" charset="0"/>
                <a:ea typeface="+mn-ea"/>
                <a:cs typeface="+mn-cs"/>
              </a:rPr>
              <a:t>Кто </a:t>
            </a:r>
            <a:r>
              <a:rPr lang="ru-RU" sz="3200" b="1" i="1" kern="1200" dirty="0">
                <a:solidFill>
                  <a:srgbClr val="7030A0"/>
                </a:solidFill>
                <a:latin typeface="Bookman Old Style" pitchFamily="18" charset="0"/>
                <a:ea typeface="+mn-ea"/>
                <a:cs typeface="+mn-cs"/>
              </a:rPr>
              <a:t>из </a:t>
            </a:r>
            <a:r>
              <a:rPr lang="ru-RU" sz="3200" b="1" i="1" kern="1200" dirty="0" smtClean="0">
                <a:solidFill>
                  <a:srgbClr val="7030A0"/>
                </a:solidFill>
                <a:latin typeface="Bookman Old Style" pitchFamily="18" charset="0"/>
                <a:ea typeface="+mn-ea"/>
                <a:cs typeface="+mn-cs"/>
              </a:rPr>
              <a:t>перечисленных </a:t>
            </a:r>
            <a:r>
              <a:rPr lang="ru-RU" sz="3200" b="1" i="1" kern="1200" dirty="0">
                <a:solidFill>
                  <a:srgbClr val="7030A0"/>
                </a:solidFill>
                <a:latin typeface="Bookman Old Style" pitchFamily="18" charset="0"/>
                <a:ea typeface="+mn-ea"/>
                <a:cs typeface="+mn-cs"/>
              </a:rPr>
              <a:t>граждан </a:t>
            </a:r>
            <a:r>
              <a:rPr lang="ru-RU" sz="3200" b="1" i="1" kern="1200" dirty="0" smtClean="0">
                <a:solidFill>
                  <a:srgbClr val="7030A0"/>
                </a:solidFill>
                <a:latin typeface="Bookman Old Style" pitchFamily="18" charset="0"/>
                <a:ea typeface="+mn-ea"/>
                <a:cs typeface="+mn-cs"/>
              </a:rPr>
              <a:t>является </a:t>
            </a:r>
            <a:r>
              <a:rPr lang="ru-RU" sz="3200" b="1" i="1" kern="1200" dirty="0">
                <a:solidFill>
                  <a:srgbClr val="7030A0"/>
                </a:solidFill>
                <a:latin typeface="Bookman Old Style" pitchFamily="18" charset="0"/>
                <a:ea typeface="+mn-ea"/>
                <a:cs typeface="+mn-cs"/>
              </a:rPr>
              <a:t>безработным?</a:t>
            </a:r>
            <a:r>
              <a:rPr lang="ru-RU" sz="2400" b="1" i="1" kern="1200" dirty="0">
                <a:solidFill>
                  <a:srgbClr val="7030A0"/>
                </a:solidFill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2400" b="1" i="1" kern="1200" dirty="0">
                <a:solidFill>
                  <a:srgbClr val="7030A0"/>
                </a:solidFill>
                <a:latin typeface="Bookman Old Style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785395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None/>
              <a:defRPr/>
            </a:pPr>
            <a:r>
              <a:rPr lang="ru-RU" sz="2500" b="1" i="1" kern="1200" dirty="0" smtClean="0">
                <a:solidFill>
                  <a:srgbClr val="4BACC6">
                    <a:lumMod val="50000"/>
                  </a:srgbClr>
                </a:solidFill>
                <a:latin typeface="Georgia" pitchFamily="18" charset="0"/>
              </a:rPr>
              <a:t>а)программист, работающий мастером производственного участка </a:t>
            </a:r>
            <a:r>
              <a:rPr lang="ru-RU" sz="2500" b="1" i="1" kern="1200" dirty="0">
                <a:solidFill>
                  <a:srgbClr val="4BACC6">
                    <a:lumMod val="50000"/>
                  </a:srgbClr>
                </a:solidFill>
                <a:latin typeface="Georgia" pitchFamily="18" charset="0"/>
              </a:rPr>
              <a:t>на заводе, уволился по собственному желанию и ищет работу по специальности</a:t>
            </a:r>
          </a:p>
          <a:p>
            <a:pPr lvl="0" eaLnBrk="1" fontAlgn="auto" hangingPunct="1">
              <a:spcAft>
                <a:spcPts val="0"/>
              </a:spcAft>
              <a:buNone/>
              <a:defRPr/>
            </a:pPr>
            <a:r>
              <a:rPr lang="ru-RU" sz="2500" b="1" i="1" kern="1200" dirty="0">
                <a:solidFill>
                  <a:srgbClr val="4BACC6">
                    <a:lumMod val="50000"/>
                  </a:srgbClr>
                </a:solidFill>
                <a:latin typeface="Georgia" pitchFamily="18" charset="0"/>
              </a:rPr>
              <a:t>б)студент, не работающий и обучающийся на дневном отделении вуза</a:t>
            </a:r>
          </a:p>
          <a:p>
            <a:pPr lvl="0" eaLnBrk="1" fontAlgn="auto" hangingPunct="1">
              <a:spcAft>
                <a:spcPts val="0"/>
              </a:spcAft>
              <a:buNone/>
              <a:defRPr/>
            </a:pPr>
            <a:r>
              <a:rPr lang="ru-RU" sz="2500" b="1" i="1" kern="1200" dirty="0">
                <a:solidFill>
                  <a:srgbClr val="4BACC6">
                    <a:lumMod val="50000"/>
                  </a:srgbClr>
                </a:solidFill>
                <a:latin typeface="Georgia" pitchFamily="18" charset="0"/>
              </a:rPr>
              <a:t>в)рабочий, уволенный в связи с ликвидацией предприятия, обратился в поисках работы в государственную службу занятости</a:t>
            </a:r>
          </a:p>
          <a:p>
            <a:pPr lvl="0" eaLnBrk="1" fontAlgn="auto" hangingPunct="1">
              <a:spcAft>
                <a:spcPts val="0"/>
              </a:spcAft>
              <a:buNone/>
              <a:defRPr/>
            </a:pPr>
            <a:r>
              <a:rPr lang="ru-RU" sz="2500" b="1" i="1" kern="1200" dirty="0">
                <a:solidFill>
                  <a:srgbClr val="4BACC6">
                    <a:lumMod val="50000"/>
                  </a:srgbClr>
                </a:solidFill>
                <a:latin typeface="Georgia" pitchFamily="18" charset="0"/>
              </a:rPr>
              <a:t>г)учитель школы уволился из-за </a:t>
            </a:r>
            <a:r>
              <a:rPr lang="ru-RU" sz="2500" b="1" i="1" kern="1200" dirty="0" smtClean="0">
                <a:solidFill>
                  <a:srgbClr val="4BACC6">
                    <a:lumMod val="50000"/>
                  </a:srgbClr>
                </a:solidFill>
                <a:latin typeface="Georgia" pitchFamily="18" charset="0"/>
              </a:rPr>
              <a:t>переезда </a:t>
            </a:r>
            <a:r>
              <a:rPr lang="ru-RU" sz="2500" b="1" i="1" kern="1200" dirty="0">
                <a:solidFill>
                  <a:srgbClr val="4BACC6">
                    <a:lumMod val="50000"/>
                  </a:srgbClr>
                </a:solidFill>
                <a:latin typeface="Georgia" pitchFamily="18" charset="0"/>
              </a:rPr>
              <a:t>на новое место жительства в другой город и ищет работу по специальности.</a:t>
            </a:r>
            <a:endParaRPr lang="ru-RU" sz="2000" b="1" i="1" kern="1200" dirty="0">
              <a:solidFill>
                <a:srgbClr val="4BACC6">
                  <a:lumMod val="50000"/>
                </a:srgbClr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39214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86125" y="285750"/>
            <a:ext cx="5472113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7030A0"/>
                </a:solidFill>
                <a:latin typeface="Bookman Old Style" pitchFamily="18" charset="0"/>
              </a:rPr>
              <a:t>Закрепляем:</a:t>
            </a:r>
            <a:endParaRPr lang="ru-RU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9458" name="Содержимое 5"/>
          <p:cNvSpPr>
            <a:spLocks noGrp="1"/>
          </p:cNvSpPr>
          <p:nvPr>
            <p:ph sz="half" idx="1"/>
          </p:nvPr>
        </p:nvSpPr>
        <p:spPr>
          <a:xfrm>
            <a:off x="857250" y="1428750"/>
            <a:ext cx="7929563" cy="78581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  <a:latin typeface="Bookman Old Style" pitchFamily="18" charset="0"/>
              </a:rPr>
              <a:t>Кто из перечисленных граждан является безработным?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0063" y="2214563"/>
            <a:ext cx="8643937" cy="4357687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а)программист, работающий мастером производственного участка на заводе, уволился по собственному желанию и ищет работу по специальности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б)студент, не работающий и обучающийся на дневном отделении вуза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в)рабочий, уволенный в связи с ликвидацией предприятия, обратился в поисках работы в государственную службу занятости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г)учитель школы уволился из-за переезда на новое место жительства в другой город и ищет работу по специальности.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9460" name="Picture 2" descr="Z:\мама\рабочий стол мама\Школа 2008-2011\Матер. по Презинтациям,АНИМАЦИЯ\Буквы и цифры\Другие\slovar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285750"/>
            <a:ext cx="16478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60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18E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Шаблон оформления с слайдом-разделителем 'Оранжевая абстракция'">
  <a:themeElements>
    <a:clrScheme name="Шаблон оформления с слайдом-разделителем 'Оранжевая абстракция'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с слайдом-разделителем 'Оранжевая абстракция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с слайдом-разделителем 'Оранжевая абстракция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750</Words>
  <Application>Microsoft Office PowerPoint</Application>
  <PresentationFormat>Экран (4:3)</PresentationFormat>
  <Paragraphs>120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Modèle par défaut</vt:lpstr>
      <vt:lpstr>Справедливость</vt:lpstr>
      <vt:lpstr>Тема Office</vt:lpstr>
      <vt:lpstr>Шаблон оформления с слайдом-разделителем 'Оранжевая абстракция'</vt:lpstr>
      <vt:lpstr>“Человек лишь там чего-то добивается,  где он сам верит в свои силы” </vt:lpstr>
      <vt:lpstr>Слайд 2</vt:lpstr>
      <vt:lpstr>  Безработица</vt:lpstr>
      <vt:lpstr>Слайд 4</vt:lpstr>
      <vt:lpstr>Слайд 5</vt:lpstr>
      <vt:lpstr>Слайд 6</vt:lpstr>
      <vt:lpstr>Безработный</vt:lpstr>
      <vt:lpstr>Кто из перечисленных граждан является безработным? </vt:lpstr>
      <vt:lpstr>Закрепляем:</vt:lpstr>
      <vt:lpstr>Уровень безработицы =</vt:lpstr>
      <vt:lpstr>Слайд 11</vt:lpstr>
      <vt:lpstr>Слайд 12</vt:lpstr>
      <vt:lpstr>Слайд 13</vt:lpstr>
      <vt:lpstr>Слайд 14</vt:lpstr>
      <vt:lpstr>Слайд 15</vt:lpstr>
      <vt:lpstr>Определите тип безработицы</vt:lpstr>
      <vt:lpstr>Центр занятости населения</vt:lpstr>
      <vt:lpstr>Статистические данные</vt:lpstr>
      <vt:lpstr>Наиболее востребованными на рынке труда по состоянию на 01.04.2019 следующие профессии: </vt:lpstr>
      <vt:lpstr>Последствия безработицы</vt:lpstr>
      <vt:lpstr>Найдите соответствие</vt:lpstr>
      <vt:lpstr>Слайд 22</vt:lpstr>
      <vt:lpstr>Оцените себя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Work Silhouette</dc:title>
  <dc:creator>www.powerpointstyles.com</dc:creator>
  <cp:lastModifiedBy>User</cp:lastModifiedBy>
  <cp:revision>143</cp:revision>
  <dcterms:created xsi:type="dcterms:W3CDTF">2009-03-23T15:23:24Z</dcterms:created>
  <dcterms:modified xsi:type="dcterms:W3CDTF">2021-03-30T02:56:11Z</dcterms:modified>
</cp:coreProperties>
</file>